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61" r:id="rId7"/>
    <p:sldId id="278" r:id="rId8"/>
    <p:sldId id="271" r:id="rId9"/>
    <p:sldId id="281" r:id="rId10"/>
    <p:sldId id="282" r:id="rId11"/>
    <p:sldId id="280" r:id="rId12"/>
    <p:sldId id="283" r:id="rId13"/>
    <p:sldId id="260" r:id="rId14"/>
    <p:sldId id="262" r:id="rId15"/>
    <p:sldId id="264" r:id="rId16"/>
    <p:sldId id="269" r:id="rId17"/>
    <p:sldId id="270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6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74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59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9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1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8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3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AB94-49A1-4399-AA2A-F0D739B29BF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7A732C-7C60-41CD-B196-704C82681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3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334787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 panose="03080502040207040304" pitchFamily="66" charset="0"/>
              </a:rPr>
              <a:t>Как правильно хвалить и ругать ребенка: советы родителям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6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1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5088384" y="1508369"/>
            <a:ext cx="4185617" cy="472830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Страх (убежать, замереть, напасть)</a:t>
            </a:r>
          </a:p>
          <a:p>
            <a:r>
              <a:rPr lang="ru-RU" dirty="0">
                <a:solidFill>
                  <a:schemeClr val="tx1"/>
                </a:solidFill>
              </a:rPr>
              <a:t>Незащищенность;</a:t>
            </a:r>
          </a:p>
          <a:p>
            <a:r>
              <a:rPr lang="ru-RU" dirty="0">
                <a:solidFill>
                  <a:schemeClr val="tx1"/>
                </a:solidFill>
              </a:rPr>
              <a:t>Ненужность</a:t>
            </a:r>
          </a:p>
          <a:p>
            <a:r>
              <a:rPr lang="ru-RU" dirty="0">
                <a:solidFill>
                  <a:schemeClr val="tx1"/>
                </a:solidFill>
              </a:rPr>
              <a:t>Одиночество </a:t>
            </a:r>
          </a:p>
          <a:p>
            <a:r>
              <a:rPr lang="ru-RU" dirty="0">
                <a:solidFill>
                  <a:schemeClr val="tx1"/>
                </a:solidFill>
              </a:rPr>
              <a:t>Обиду</a:t>
            </a:r>
          </a:p>
          <a:p>
            <a:r>
              <a:rPr lang="ru-RU" dirty="0">
                <a:solidFill>
                  <a:schemeClr val="tx1"/>
                </a:solidFill>
              </a:rPr>
              <a:t>Злость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Меня не любят</a:t>
            </a:r>
          </a:p>
          <a:p>
            <a:r>
              <a:rPr lang="ru-RU" dirty="0">
                <a:solidFill>
                  <a:schemeClr val="tx1"/>
                </a:solidFill>
              </a:rPr>
              <a:t>Меня не понимают</a:t>
            </a:r>
          </a:p>
          <a:p>
            <a:r>
              <a:rPr lang="ru-RU" dirty="0">
                <a:solidFill>
                  <a:schemeClr val="tx1"/>
                </a:solidFill>
              </a:rPr>
              <a:t>Я плохой (</a:t>
            </a:r>
            <a:r>
              <a:rPr lang="ru-RU" dirty="0" err="1">
                <a:solidFill>
                  <a:schemeClr val="tx1"/>
                </a:solidFill>
              </a:rPr>
              <a:t>ая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29907" y="900778"/>
            <a:ext cx="46892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Что чувствует ребенок когда его ругают?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2" y="2032001"/>
            <a:ext cx="4184650" cy="39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73783" y="4228124"/>
            <a:ext cx="4611077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Мысли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8236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11" y="234461"/>
            <a:ext cx="8596668" cy="1320800"/>
          </a:xfrm>
        </p:spPr>
        <p:txBody>
          <a:bodyPr>
            <a:normAutofit/>
          </a:bodyPr>
          <a:lstStyle/>
          <a:p>
            <a:pPr algn="ctr"/>
            <a:endParaRPr lang="ru-RU" sz="3200" b="1" u="sng" dirty="0">
              <a:solidFill>
                <a:srgbClr val="002060"/>
              </a:solidFill>
              <a:latin typeface="Xiomara" panose="030805020402070403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2032"/>
            <a:ext cx="8596668" cy="61038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эмоции и мысли ребенка приводят к одной единственной реакции 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изменит ли он свое поведение, если мы не объясним ему как нужно было поступить?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ругаем ребёнка просто чтобы поругать: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Мы преследуем цель выразить собственные негативные эмоции;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Хотим вызвать негативную эмоцию у того, кто провинился.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Человек, на которого воздействуют таким образом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ИЗМЕНИТ ЖЕЛАНИЯ ДЕЙСТВОВАТЬ ОПРЕДЕЛЕННЫМ ОБРАЗОМ.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лишь научится тщательнее скрывать свое нежелательное поведение или будет изменять его в присутствии конкретного человека.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5" y="2430584"/>
            <a:ext cx="4517292" cy="25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5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ОТРУГАТЬ РЕБЕНКА (НАКРИЧАТЬ) НУЖНО ЗАМЕНИТЬ НА ДРУЖЕЛЮБНЫЙ РАЗГОВОР И ДЕТАЛЬНОЕ РАЗЪЯСНЕНИЕ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ОТРУГАТЬ РЕБЕНКА (НАКРИЧАТЬ) НУЖНО ЗАМЕНИТЬ НА ДРУЖЕЛЮБНЫЙ РАЗГОВОР И ДЕТАЛЬНОЕ РАЗЪЯСНЕНИЕ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088384" y="1758463"/>
            <a:ext cx="4185617" cy="400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склеится ли кружка (ваза) сама, если мы отругаем ребенка???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этого: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 рядом (один уровень)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как он себя чувствует (Испугался? Порезался?)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свои чувства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о вариантах действий, в случае которых подобное не повториться или предложить свои варианты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Приободрить ребенка (заверить в своей любви)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758462"/>
            <a:ext cx="3837354" cy="37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0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43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Xiomara" panose="03080502040207040304" pitchFamily="66" charset="0"/>
              </a:rPr>
              <a:t>Если «кружку не склеить», то стоит ли ругать?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3905"/>
            <a:ext cx="8596668" cy="51462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наказания – помочь осознать, сделать выводы и исправить ситуацию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НАКАЗАНИЯ ПРИМЕНЯТЬ КАТЕГОРИЧЕСКИ НЕЛЬЗЯ!!!!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 не приводит к уважению родителей!!!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силы в отношении ребенка - это отсутствие аргументации у родителя и потеря контроля над своим эмоциональным состоянием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470" y="2568631"/>
            <a:ext cx="7115694" cy="1192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используйте наказания причиняющие физическую боль  и моральные унижения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49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795" y="578339"/>
            <a:ext cx="9232574" cy="59943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наказания не действуют, они унижают и оскорбляют ребенка, вселяют в него сомнение в родительской любви, лишают базового чувства безопасности!!!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при физическом наказании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(или ругани с громким криком)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страх к родителю,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его сторониться и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старших детей физическое наказание                                                вызывает обиду, унижение, агрессию,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сопротивление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3" y="1568939"/>
            <a:ext cx="3953241" cy="254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21" y="3852004"/>
            <a:ext cx="3795347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2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 panose="03080502040207040304" pitchFamily="66" charset="0"/>
              </a:rPr>
              <a:t>Виды наказаний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 panose="030805020402070403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 panose="03080502040207040304" pitchFamily="66" charset="0"/>
              </a:rPr>
              <a:t>(по результатам анкетного опроса):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6044"/>
            <a:ext cx="8596668" cy="4726602"/>
          </a:xfrm>
        </p:spPr>
        <p:txBody>
          <a:bodyPr>
            <a:normAutofit/>
          </a:bodyPr>
          <a:lstStyle/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Поставить в угол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Отшлепать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Побить ремнем (рукой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</a:t>
            </a:r>
            <a:r>
              <a:rPr lang="ru-RU" sz="2400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РАБОТАЮТ!!!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Накричать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Лишить чего-либо 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Запереть в комнате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Психологические «таймауты» 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МЫ ТРАНСЛИРУЕМ: «ТЫ МЕНЯ НЕ УСТРАИВАЕШЬ»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«Я ТЕБЯ БОЛЬШЕ НЕ ЛЮБЛЮ»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279208" y="2002444"/>
            <a:ext cx="1496291" cy="27182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07" y="3306464"/>
            <a:ext cx="2438401" cy="20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4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65" y="289169"/>
            <a:ext cx="8596668" cy="6040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 panose="03080502040207040304" pitchFamily="66" charset="0"/>
              </a:rPr>
              <a:t>Если мы ругаем ребенка, то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5662"/>
            <a:ext cx="8596668" cy="5771021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Оценивайте (ругайте) на самого ребенка, а его поступок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«У тебя что руки-крюки!!!», а «Если бы ты не торопился, у тебя получилось бы лучше»)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Ругая ребенка не сравнивайте его с другими детьми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(«Ты  такой неудачник, вот Петя бы так точно не сделал…»»)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отвергайте ребенка совершившего проступок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(«Уходи, мне такой сын не нужен!!!», «Иди отсюда, мне с тобой разговаривать не о чем»)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 слова унижающие личность ребенка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(«Дурак какой-то, ничего умнее придумать не мог?»)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ругать как можно меньше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(«Не лезь – упадешь с горки. Я кому сказала? Свалишься. Все папе расскажу, быстро слезай!!!»)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3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22713"/>
            <a:ext cx="8596668" cy="5118649"/>
          </a:xfrm>
        </p:spPr>
        <p:txBody>
          <a:bodyPr/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ругать за нарушение правил, которые вы и сами не соблюдаете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сорвались и накричали на ребенка, не бойтесь извиниться и признаться, что перегнули палку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(«Прости, я накричала на тебя: очень испугалась, когда увидела, что ты залез так высоко! Это слишком опасно, прошу тебя, будь осторожнее!!!»)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ребенка в присутствии посторонних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(«Разбор полетов» должен происходить в дали от посторонних глаз)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23" y="3694229"/>
            <a:ext cx="3372338" cy="2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0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1905"/>
            <a:ext cx="8596668" cy="6123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Xiomara" panose="03080502040207040304" pitchFamily="66" charset="0"/>
              </a:rPr>
              <a:t>Вторая стратегия – не наказывать детей</a:t>
            </a:r>
            <a:br>
              <a:rPr lang="ru-RU" sz="2800" b="1" u="sng" dirty="0">
                <a:solidFill>
                  <a:srgbClr val="002060"/>
                </a:solidFill>
                <a:latin typeface="Xiomara" panose="03080502040207040304" pitchFamily="66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Xiomara" panose="03080502040207040304" pitchFamily="66" charset="0"/>
              </a:rPr>
              <a:t>Как?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037"/>
            <a:ext cx="8596668" cy="471132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СИСТЕМА ЕСТЕСТВЕННЫХ ЛОГИЧЕСКИХ ПОСЛЕДСТВИЙ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ФЕНОМЕН «ПОСЛЕДСТВИЯ»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ребенка готовим к жизни. И эта жизнь строится не на наказаниях, а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(примеры)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почистил зубы – не успеем почитать сказку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будешь стирать носки, они закончатся, и ты будешь ходить грязный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выстраивать границы, умению брать ответственность на себя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079630"/>
            <a:ext cx="4572000" cy="24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3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Беседа и разговор  - самый действенный способ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родителей, в диалоге вывести ребенка к пониманию в чем он был не прав и вариантам исправления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«Ах так, вместо того, чтобы сделать это - ты еще и на меня кричишь???»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диалоговом формате пообщаться: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так сказал?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считаешь, что ты сейчас прав?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мог бы ты поступить по другому?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могло бы быть, если бы ты  повел себя по-другому?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через такие вопросы мы подводим его к выводу, что так себя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нельзя и как можно будет в другой раз предприняв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действия…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это нужно закрепить при помощи бесед и других действий, ведь каждый родитель хочет вырастить самодостаточную, активную личность, а это отнюдь не послушный ребенок. Это ребенок с характером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44941"/>
            <a:ext cx="3344984" cy="292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7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08" y="609601"/>
            <a:ext cx="8484293" cy="54317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Xiomara" panose="03080502040207040304" pitchFamily="66" charset="0"/>
                <a:cs typeface="Times New Roman" panose="02020603050405020304" pitchFamily="18" charset="0"/>
              </a:rPr>
              <a:t>Похвала играет значительную роль в развитии личности!!!                                                                 </a:t>
            </a:r>
          </a:p>
          <a:p>
            <a:pPr marL="0" indent="0" algn="ctr">
              <a:buNone/>
            </a:pPr>
            <a:r>
              <a:rPr lang="ru-RU" b="1" dirty="0">
                <a:latin typeface="Xiomara" panose="03080502040207040304" pitchFamily="66" charset="0"/>
                <a:cs typeface="Times New Roman" panose="02020603050405020304" pitchFamily="18" charset="0"/>
              </a:rPr>
              <a:t>                                                                   Похвала  - это не просто доброе слово,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Xiomara" panose="03080502040207040304" pitchFamily="66" charset="0"/>
                <a:cs typeface="Times New Roman" panose="02020603050405020304" pitchFamily="18" charset="0"/>
              </a:rPr>
              <a:t>                                                              это инструмент воспитания, владея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Xiomara" panose="03080502040207040304" pitchFamily="66" charset="0"/>
                <a:cs typeface="Times New Roman" panose="02020603050405020304" pitchFamily="18" charset="0"/>
              </a:rPr>
              <a:t>                                                которым, можно вырастить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Xiomara" panose="03080502040207040304" pitchFamily="66" charset="0"/>
                <a:cs typeface="Times New Roman" panose="02020603050405020304" pitchFamily="18" charset="0"/>
              </a:rPr>
              <a:t>                                                       гармонично развитую личность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07" y="2212406"/>
            <a:ext cx="5526453" cy="36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6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289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Xiomara" panose="03080502040207040304" pitchFamily="66" charset="0"/>
              </a:rPr>
              <a:t>Главная причина срывов родителя кроется в их эмоциональном состоянии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37853"/>
            <a:ext cx="9335191" cy="450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  ДОЛЖЕН БЫТЬ В РЕСУРСЕ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(иметь силы, чтобы поддерживать себя в активном, здоровом состоянии)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 сохранения энергии Ломоносова В.М.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контролировать свои эмоции!!!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3584" y="2574991"/>
            <a:ext cx="440779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5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9" y="672123"/>
            <a:ext cx="8823569" cy="55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4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25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Xiomara" panose="03080502040207040304" pitchFamily="66" charset="0"/>
              </a:rPr>
              <a:t>Как правильно хвалить ребенка?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1" y="1230285"/>
            <a:ext cx="9318567" cy="481107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Хвалим дела, поступки, достижения,  а не личность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не вырастить нарциссов)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«Умница», «Красавица» - только для малышей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СЛОВА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«Мне очень приятно от того, что ты первый здороваешься со знакомыми, говоришь «спасибо» и «пожалуйста»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«Знаешь чему я так рада? Тому, что ты сама застелила постель, без моих напоминаний!!! 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приятно мне было слышать от твоего классного руководителя о твоих успехах в учении»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85" y="3968628"/>
            <a:ext cx="457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77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874326"/>
          </a:xfrm>
        </p:spPr>
        <p:txBody>
          <a:bodyPr/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Хваля ребенка никогда не сравнивать его с кем-то другим.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хорош сам по себе, безусловно, а не потому, что лучше кого-то другого. Не сейте зерно исключительности в своем ребенке, принижая достоинства других.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акцентированно хвалить ребенка стоит за то, что у него получается с большим трудом, когда для выполнения результата он прилагает массу усилий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(«Ты сумел построить корабль, хоть это было очень трудно», «Ты прорешал весь задачник с примерами по математике – я горжусь тобой»)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Напротив,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что-то хорошо получается (легко дается) не обязательно его захваливать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(иначе теряется мотивация к возможности получить похвалу, старательность ребенка).</a:t>
            </a:r>
          </a:p>
          <a:p>
            <a:pPr lvl="0"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подменять похвалу ребенка на угощенье или деньги.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Лакомство закончится, деньги будут потрачены, а осознание родительской любви и собственной значимости так и не придет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 ребенка нужно искренне и с эмоциями.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хвалить  с иронической интонацией, он поймет, что над ним, скорее всего смеются. А если употреблять слова «на автомате» без эмоций – ребенок не получить эмоционального удовлетворения. </a:t>
            </a:r>
          </a:p>
          <a:p>
            <a:pPr algn="just"/>
            <a:endParaRPr lang="ru-RU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39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Xiomara" panose="03080502040207040304" pitchFamily="66" charset="0"/>
                <a:cs typeface="Times New Roman" panose="02020603050405020304" pitchFamily="18" charset="0"/>
              </a:rPr>
              <a:t>Похвалили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38" y="1203569"/>
            <a:ext cx="7984464" cy="4837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Полдня рисовал я красавца-коня,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за рисунок хвалили меня.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мне мама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словечко: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Чудесная,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Вышла овечка!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 тем же рисунком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 папе пошел,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папа сказал мне: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Отличный козел!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похвалила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Малышка-сестричка: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Мне очень понравилась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Твоя мышка!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братец мой старший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похвалил,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Зевнул и сказал: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Неплохой крокодил!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Екатерина Серова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10" y="1881554"/>
            <a:ext cx="2657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4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8023"/>
            <a:ext cx="8596668" cy="5243340"/>
          </a:xfrm>
        </p:spPr>
        <p:txBody>
          <a:bodyPr/>
          <a:lstStyle/>
          <a:p>
            <a:pPr>
              <a:buNone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Хвалить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можно и нужно. Это вселяет уверенность в ребенка, заставляет его идти к новым целям, не бояться браться за  новые дела. Кроме того в голове у ребенка формируется мысль, что если его хвалят, то значит он  поступает хорошо, его любят, в  него верят и уважают!!!!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46" y="2266462"/>
            <a:ext cx="6056923" cy="37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2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Xiomara" panose="03080502040207040304" pitchFamily="66" charset="0"/>
              </a:rPr>
              <a:t>Можно ли ругать ребенка?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4" y="1379912"/>
            <a:ext cx="5084445" cy="457876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09607" y="2419003"/>
            <a:ext cx="3807228" cy="36223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видам наказания относят: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порицание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порицание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Осуждение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Возмущение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Упрек </a:t>
            </a:r>
          </a:p>
          <a:p>
            <a:pPr marL="0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же такое порицание?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Порицать и ругать – слова синонимы</a:t>
            </a:r>
          </a:p>
        </p:txBody>
      </p:sp>
    </p:spTree>
    <p:extLst>
      <p:ext uri="{BB962C8B-B14F-4D97-AF65-F5344CB8AC3E}">
        <p14:creationId xmlns:p14="http://schemas.microsoft.com/office/powerpoint/2010/main" val="334021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051271" y="1114758"/>
            <a:ext cx="3848793" cy="1487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Две стратегии поведения родителей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1546167" y="3624349"/>
            <a:ext cx="2926080" cy="1072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Наказывать детей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5835535" y="3624349"/>
            <a:ext cx="2784763" cy="1072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наказывать детей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75667" y="2618935"/>
            <a:ext cx="2339532" cy="98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3009207" y="2618935"/>
            <a:ext cx="1966460" cy="100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6" y="2120972"/>
            <a:ext cx="1921360" cy="14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46" y="2174807"/>
            <a:ext cx="1693984" cy="13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6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898769"/>
            <a:ext cx="8596668" cy="6408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/>
              </a:rPr>
              <a:t>Правило 180 градусов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omara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iomar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172677"/>
            <a:ext cx="4184650" cy="36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88384" y="2149231"/>
            <a:ext cx="4185617" cy="389213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Что чувствуете ВЫ, когда совершили определенное действие, повлекшее за собой неприятные последствия?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 бы Вы хотели, чтобы в этот момент отнеслись к Вам?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8" y="1713279"/>
            <a:ext cx="16891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70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</TotalTime>
  <Words>1271</Words>
  <Application>Microsoft Office PowerPoint</Application>
  <PresentationFormat>Широкоэкранный</PresentationFormat>
  <Paragraphs>173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Как правильно хвалить и ругать ребенка: советы родителям</vt:lpstr>
      <vt:lpstr>Презентация PowerPoint</vt:lpstr>
      <vt:lpstr>Как правильно хвалить ребенка?</vt:lpstr>
      <vt:lpstr>Презентация PowerPoint</vt:lpstr>
      <vt:lpstr>Похвалили</vt:lpstr>
      <vt:lpstr>Презентация PowerPoint</vt:lpstr>
      <vt:lpstr>Можно ли ругать ребенка?</vt:lpstr>
      <vt:lpstr>Презентация PowerPoint</vt:lpstr>
      <vt:lpstr>Правило 180 градусов </vt:lpstr>
      <vt:lpstr>Презентация PowerPoint</vt:lpstr>
      <vt:lpstr>Презентация PowerPoint</vt:lpstr>
      <vt:lpstr>ВОЗМОЖНОСТЬ ОТРУГАТЬ РЕБЕНКА (НАКРИЧАТЬ) НУЖНО ЗАМЕНИТЬ НА ДРУЖЕЛЮБНЫЙ РАЗГОВОР И ДЕТАЛЬНОЕ РАЗЪЯСНЕНИЕ </vt:lpstr>
      <vt:lpstr>Если «кружку не склеить», то стоит ли ругать?</vt:lpstr>
      <vt:lpstr>Презентация PowerPoint</vt:lpstr>
      <vt:lpstr>Виды наказаний  (по результатам анкетного опроса):</vt:lpstr>
      <vt:lpstr>Если мы ругаем ребенка, то …</vt:lpstr>
      <vt:lpstr>Презентация PowerPoint</vt:lpstr>
      <vt:lpstr>Вторая стратегия – не наказывать детей Как?</vt:lpstr>
      <vt:lpstr>Презентация PowerPoint</vt:lpstr>
      <vt:lpstr>Главная причина срывов родителя кроется в их эмоциональном состоянии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хвалить и ругать ребенка: советы родителям</dc:title>
  <dc:creator>Lena</dc:creator>
  <cp:lastModifiedBy>Неизвестный пользователь</cp:lastModifiedBy>
  <cp:revision>63</cp:revision>
  <dcterms:created xsi:type="dcterms:W3CDTF">2023-05-28T14:50:25Z</dcterms:created>
  <dcterms:modified xsi:type="dcterms:W3CDTF">2023-06-02T06:11:42Z</dcterms:modified>
</cp:coreProperties>
</file>